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113" d="100"/>
          <a:sy n="113" d="100"/>
        </p:scale>
        <p:origin x="-15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EB4E790-45BA-4C9A-82D8-27169B9FFE79}" type="datetimeFigureOut">
              <a:rPr lang="fr-FR"/>
              <a:pPr>
                <a:defRPr/>
              </a:pPr>
              <a:t>05/04/2009</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FCE3EDD-6CDE-4912-BE6A-89F09DBEFF5D}" type="slidenum">
              <a:rPr lang="fr-FR"/>
              <a:pPr>
                <a:defRPr/>
              </a:pPr>
              <a:t>‹#›</a:t>
            </a:fld>
            <a:endParaRPr lang="fr-FR"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1536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5D2274-45AE-4E64-B492-69C0625D1601}" type="slidenum">
              <a:rPr lang="fr-FR"/>
              <a:pPr fontAlgn="base">
                <a:spcBef>
                  <a:spcPct val="0"/>
                </a:spcBef>
                <a:spcAft>
                  <a:spcPct val="0"/>
                </a:spcAft>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1741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DB4B654-6F2C-4FCE-8468-D8E9341A1C08}" type="slidenum">
              <a:rPr lang="fr-FR"/>
              <a:pPr fontAlgn="base">
                <a:spcBef>
                  <a:spcPct val="0"/>
                </a:spcBef>
                <a:spcAft>
                  <a:spcPct val="0"/>
                </a:spcAft>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9458"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19459"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66B93D-90A5-407D-AACA-F298096B9F8F}" type="slidenum">
              <a:rPr lang="fr-FR"/>
              <a:pPr fontAlgn="base">
                <a:spcBef>
                  <a:spcPct val="0"/>
                </a:spcBef>
                <a:spcAft>
                  <a:spcPct val="0"/>
                </a:spcAft>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150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21507"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1A1462-D308-4595-9381-1EAC7CE237F2}" type="slidenum">
              <a:rPr lang="fr-FR"/>
              <a:pPr fontAlgn="base">
                <a:spcBef>
                  <a:spcPct val="0"/>
                </a:spcBef>
                <a:spcAft>
                  <a:spcPct val="0"/>
                </a:spcAft>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355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23555"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756571-3CCE-46C5-A402-EBF05A7FB019}" type="slidenum">
              <a:rPr lang="fr-FR"/>
              <a:pPr fontAlgn="base">
                <a:spcBef>
                  <a:spcPct val="0"/>
                </a:spcBef>
                <a:spcAft>
                  <a:spcPct val="0"/>
                </a:spcAft>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560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25603"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22F41E-C914-4D5F-8149-D7617F4B5A7E}" type="slidenum">
              <a:rPr lang="fr-FR"/>
              <a:pPr fontAlgn="base">
                <a:spcBef>
                  <a:spcPct val="0"/>
                </a:spcBef>
                <a:spcAft>
                  <a:spcPct val="0"/>
                </a:spcAft>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27650"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sl-SI" smtClean="0"/>
          </a:p>
        </p:txBody>
      </p:sp>
      <p:sp>
        <p:nvSpPr>
          <p:cNvPr id="27651"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A39467-D4B0-40BC-86A0-D3880B07BB20}" type="slidenum">
              <a:rPr lang="fr-FR"/>
              <a:pPr fontAlgn="base">
                <a:spcBef>
                  <a:spcPct val="0"/>
                </a:spcBef>
                <a:spcAft>
                  <a:spcPct val="0"/>
                </a:spcAft>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fld id="{D6792A0B-15A8-4BE8-90E5-9518B0795356}" type="datetimeFigureOut">
              <a:rPr lang="fr-FR"/>
              <a:pPr>
                <a:defRPr/>
              </a:pPr>
              <a:t>05/04/2009</a:t>
            </a:fld>
            <a:endParaRPr lang="fr-FR" dirty="0"/>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26E5385E-F680-4EDA-88C4-CFF6842B0080}" type="slidenum">
              <a:rPr lang="fr-FR"/>
              <a:pPr>
                <a:defRPr/>
              </a:pPr>
              <a:t>‹#›</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BBB9DA78-E987-4AFF-84BF-ECFCCE72EFCE}" type="datetimeFigureOut">
              <a:rPr lang="fr-FR"/>
              <a:pPr>
                <a:defRPr/>
              </a:pPr>
              <a:t>05/04/2009</a:t>
            </a:fld>
            <a:endParaRPr lang="fr-FR" dirty="0"/>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195934BC-6C13-493D-A919-16718060F7DE}" type="slidenum">
              <a:rPr lang="fr-FR"/>
              <a:pPr>
                <a:defRPr/>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04C5AE23-D688-41BD-B3F7-4CEB9F632D33}" type="datetimeFigureOut">
              <a:rPr lang="fr-FR"/>
              <a:pPr>
                <a:defRPr/>
              </a:pPr>
              <a:t>05/04/2009</a:t>
            </a:fld>
            <a:endParaRPr lang="fr-FR" dirty="0"/>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D37B0ACA-72E2-47D8-9A29-F45D91450FA4}" type="slidenum">
              <a:rPr lang="fr-FR"/>
              <a:pPr>
                <a:defRPr/>
              </a:pPr>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1DA33EAF-226B-49F2-BA83-B36CD66D3703}" type="datetimeFigureOut">
              <a:rPr lang="fr-FR"/>
              <a:pPr>
                <a:defRPr/>
              </a:pPr>
              <a:t>05/04/2009</a:t>
            </a:fld>
            <a:endParaRPr lang="fr-FR" dirty="0"/>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8919028F-8BC2-4FC5-9BE7-5FEBEC5CD048}" type="slidenum">
              <a:rPr lang="fr-FR"/>
              <a:pPr>
                <a:defRPr/>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413DB70-C12F-4175-8068-AB4A5C26ED88}" type="datetimeFigureOut">
              <a:rPr lang="fr-FR"/>
              <a:pPr>
                <a:defRPr/>
              </a:pPr>
              <a:t>05/04/2009</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962285C-984F-4525-95A2-9C8E5A139E2A}" type="slidenum">
              <a:rPr lang="fr-FR"/>
              <a:pPr>
                <a:defRPr/>
              </a:pPr>
              <a:t>‹#›</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0EA3869B-2D6A-4AED-8B2A-52FCA4A2C622}" type="datetimeFigureOut">
              <a:rPr lang="fr-FR"/>
              <a:pPr>
                <a:defRPr/>
              </a:pPr>
              <a:t>05/04/2009</a:t>
            </a:fld>
            <a:endParaRPr lang="fr-FR" dirty="0"/>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94714549-C642-42BA-8CD0-0BC701659F20}" type="slidenum">
              <a:rPr lang="fr-FR"/>
              <a:pPr>
                <a:defRPr/>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fld id="{30541EE0-9BAC-4F92-B7FD-61EFA9DB6C3F}" type="datetimeFigureOut">
              <a:rPr lang="fr-FR"/>
              <a:pPr>
                <a:defRPr/>
              </a:pPr>
              <a:t>05/04/2009</a:t>
            </a:fld>
            <a:endParaRPr lang="fr-FR" dirty="0"/>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2B154C3B-1CFB-4AF9-8E4D-D527FCEBB380}" type="slidenum">
              <a:rPr lang="fr-FR"/>
              <a:pPr>
                <a:defRPr/>
              </a:pPr>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fld id="{9EA3416A-0F42-4B19-857E-A829B6A1E38A}" type="datetimeFigureOut">
              <a:rPr lang="fr-FR"/>
              <a:pPr>
                <a:defRPr/>
              </a:pPr>
              <a:t>05/04/2009</a:t>
            </a:fld>
            <a:endParaRPr lang="fr-FR" dirty="0"/>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6C3E899E-C696-4292-AD2A-E56EC5B2548E}" type="slidenum">
              <a:rPr lang="fr-FR"/>
              <a:pPr>
                <a:defRPr/>
              </a:pPr>
              <a:t>‹#›</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7E056DEB-7322-4794-A512-1B07FD2D0F91}" type="datetimeFigureOut">
              <a:rPr lang="fr-FR"/>
              <a:pPr>
                <a:defRPr/>
              </a:pPr>
              <a:t>05/04/2009</a:t>
            </a:fld>
            <a:endParaRPr lang="fr-FR" dirty="0"/>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593C337F-2D25-4E8F-BFD6-20631704101F}" type="slidenum">
              <a:rPr lang="fr-FR"/>
              <a:pPr>
                <a:defRPr/>
              </a:pPr>
              <a:t>‹#›</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A6901F31-76D5-4493-886D-E954A8A081F9}" type="datetimeFigureOut">
              <a:rPr lang="fr-FR"/>
              <a:pPr>
                <a:defRPr/>
              </a:pPr>
              <a:t>05/04/2009</a:t>
            </a:fld>
            <a:endParaRPr lang="fr-FR" dirty="0"/>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F609E9A1-7ECD-4A59-BF87-E3E2FA2A1AD4}" type="slidenum">
              <a:rPr lang="fr-FR"/>
              <a:pPr>
                <a:defRPr/>
              </a:pPr>
              <a:t>‹#›</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riangle rect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fld id="{524A4EE3-A5DD-490A-8036-8AE13709DFC3}" type="datetimeFigureOut">
              <a:rPr lang="fr-FR"/>
              <a:pPr>
                <a:defRPr/>
              </a:pPr>
              <a:t>05/04/2009</a:t>
            </a:fld>
            <a:endParaRPr lang="fr-FR" dirty="0"/>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6B8319CB-717D-40AF-904D-ED4377960112}" type="slidenum">
              <a:rPr lang="fr-FR"/>
              <a:pPr>
                <a:defRPr/>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6588167C-CBAC-45EA-B147-E7747EDD7783}" type="datetimeFigureOut">
              <a:rPr lang="fr-FR"/>
              <a:pPr>
                <a:defRPr/>
              </a:pPr>
              <a:t>05/04/2009</a:t>
            </a:fld>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4477D1BF-DC8E-4853-84D6-B0BE000C25A0}" type="slidenum">
              <a:rPr lang="fr-FR"/>
              <a:pPr>
                <a:defRPr/>
              </a:pPr>
              <a:t>‹#›</a:t>
            </a:fld>
            <a:endParaRPr lang="fr-FR" dirty="0"/>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grpSp>
    </p:spTree>
  </p:cSld>
  <p:clrMap bg1="lt1" tx1="dk1" bg2="lt2" tx2="dk2" accent1="accent1" accent2="accent2" accent3="accent3" accent4="accent4" accent5="accent5" accent6="accent6" hlink="hlink" folHlink="folHlink"/>
  <p:sldLayoutIdLst>
    <p:sldLayoutId id="2147483876" r:id="rId1"/>
    <p:sldLayoutId id="2147483875" r:id="rId2"/>
    <p:sldLayoutId id="2147483877" r:id="rId3"/>
    <p:sldLayoutId id="2147483874" r:id="rId4"/>
    <p:sldLayoutId id="2147483873" r:id="rId5"/>
    <p:sldLayoutId id="2147483872" r:id="rId6"/>
    <p:sldLayoutId id="2147483871" r:id="rId7"/>
    <p:sldLayoutId id="2147483870" r:id="rId8"/>
    <p:sldLayoutId id="2147483878" r:id="rId9"/>
    <p:sldLayoutId id="2147483869" r:id="rId10"/>
    <p:sldLayoutId id="214748386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paris.fr/portail/culture/portal.lut?page_id=5854" TargetMode="External"/><Relationship Id="rId3" Type="http://schemas.openxmlformats.org/officeDocument/2006/relationships/hyperlink" Target="http://www.stars.celebrites.com/" TargetMode="External"/><Relationship Id="rId7" Type="http://schemas.openxmlformats.org/officeDocument/2006/relationships/hyperlink" Target="http://www.polyvor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paperdollheaven.com/" TargetMode="External"/><Relationship Id="rId11" Type="http://schemas.openxmlformats.org/officeDocument/2006/relationships/hyperlink" Target="http://y.20q.net/" TargetMode="External"/><Relationship Id="rId5" Type="http://schemas.openxmlformats.org/officeDocument/2006/relationships/hyperlink" Target="http://www.magixl.com/" TargetMode="External"/><Relationship Id="rId10" Type="http://schemas.openxmlformats.org/officeDocument/2006/relationships/hyperlink" Target="http://fr.wikipedia.org/wiki/Costume_traditionnel" TargetMode="External"/><Relationship Id="rId4" Type="http://schemas.openxmlformats.org/officeDocument/2006/relationships/hyperlink" Target="http://www.glamspeak.com/pdf/open.cfm/Les%2040%20c%E9l%E9brit%E9s%20luxe.pdf" TargetMode="External"/><Relationship Id="rId9" Type="http://schemas.openxmlformats.org/officeDocument/2006/relationships/hyperlink" Target="http://www.african-concept.com/tissu-afrique.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tendances-de-mode.com/2009/03/18/1267" TargetMode="External"/><Relationship Id="rId3" Type="http://schemas.openxmlformats.org/officeDocument/2006/relationships/hyperlink" Target="http://lexiquefle.free.fr/" TargetMode="External"/><Relationship Id="rId7" Type="http://schemas.openxmlformats.org/officeDocument/2006/relationships/hyperlink" Target="http://babelnet.sbg.ac.at/canalreve/mode/index.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languageguide.org/" TargetMode="External"/><Relationship Id="rId5" Type="http://schemas.openxmlformats.org/officeDocument/2006/relationships/hyperlink" Target="http://www.bonjourdefrance.com/" TargetMode="External"/><Relationship Id="rId4" Type="http://schemas.openxmlformats.org/officeDocument/2006/relationships/hyperlink" Target="http://www.imagiers.net/" TargetMode="External"/><Relationship Id="rId9" Type="http://schemas.openxmlformats.org/officeDocument/2006/relationships/hyperlink" Target="http://www.laredoute.fr/Default.asp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alpha val="24000"/>
              </a:srgbClr>
            </a:gs>
            <a:gs pos="20000">
              <a:srgbClr val="000040"/>
            </a:gs>
            <a:gs pos="50000">
              <a:srgbClr val="400040"/>
            </a:gs>
            <a:gs pos="75000">
              <a:srgbClr val="8F0040"/>
            </a:gs>
            <a:gs pos="89999">
              <a:srgbClr val="F27300"/>
            </a:gs>
            <a:gs pos="100000">
              <a:srgbClr val="FFBF00"/>
            </a:gs>
          </a:gsLst>
          <a:lin ang="18000000" scaled="0"/>
          <a:tileRect/>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785786" y="1000108"/>
            <a:ext cx="7743852" cy="2490814"/>
          </a:xfrm>
        </p:spPr>
        <p:txBody>
          <a:bodyPr>
            <a:normAutofit fontScale="90000"/>
          </a:bodyPr>
          <a:lstStyle/>
          <a:p>
            <a:pPr algn="ctr" fontAlgn="auto">
              <a:spcAft>
                <a:spcPts val="0"/>
              </a:spcAft>
              <a:defRPr/>
            </a:pPr>
            <a:r>
              <a:rPr lang="fr-FR" u="sng" dirty="0" smtClean="0"/>
              <a:t/>
            </a:r>
            <a:br>
              <a:rPr lang="fr-FR" u="sng" dirty="0" smtClean="0"/>
            </a:br>
            <a:r>
              <a:rPr lang="fr-FR" u="sng" dirty="0" smtClean="0"/>
              <a:t/>
            </a:r>
            <a:br>
              <a:rPr lang="fr-FR" u="sng" dirty="0" smtClean="0"/>
            </a:br>
            <a:r>
              <a:rPr lang="fr-FR" u="sng" dirty="0" smtClean="0"/>
              <a:t/>
            </a:r>
            <a:br>
              <a:rPr lang="fr-FR" u="sng" dirty="0" smtClean="0"/>
            </a:br>
            <a:r>
              <a:rPr lang="fr-FR" sz="4000" u="sng" dirty="0" smtClean="0">
                <a:solidFill>
                  <a:srgbClr val="FF0000"/>
                </a:solidFill>
                <a:latin typeface="Garamond" pitchFamily="18" charset="0"/>
              </a:rPr>
              <a:t>STYLISTES EPHEMERES DU TAPIS ROUGE (ou stylistes en herbe)</a:t>
            </a:r>
            <a:r>
              <a:rPr lang="fr-FR" dirty="0" smtClean="0">
                <a:solidFill>
                  <a:srgbClr val="FF0000"/>
                </a:solidFill>
                <a:latin typeface="Garamond" pitchFamily="18" charset="0"/>
              </a:rPr>
              <a:t/>
            </a:r>
            <a:br>
              <a:rPr lang="fr-FR" dirty="0" smtClean="0">
                <a:solidFill>
                  <a:srgbClr val="FF0000"/>
                </a:solidFill>
                <a:latin typeface="Garamond" pitchFamily="18" charset="0"/>
              </a:rPr>
            </a:br>
            <a:endParaRPr lang="fr-FR" u="sng" dirty="0" smtClean="0">
              <a:solidFill>
                <a:srgbClr val="FF0000"/>
              </a:solidFill>
              <a:latin typeface="Garamond" pitchFamily="18" charset="0"/>
            </a:endParaRPr>
          </a:p>
        </p:txBody>
      </p:sp>
      <p:sp>
        <p:nvSpPr>
          <p:cNvPr id="3" name="Sous-titre 2"/>
          <p:cNvSpPr>
            <a:spLocks noGrp="1"/>
          </p:cNvSpPr>
          <p:nvPr>
            <p:ph type="subTitle" idx="1"/>
          </p:nvPr>
        </p:nvSpPr>
        <p:spPr>
          <a:xfrm>
            <a:off x="533400" y="3228975"/>
            <a:ext cx="7854950" cy="1752600"/>
          </a:xfrm>
        </p:spPr>
        <p:txBody>
          <a:bodyPr>
            <a:normAutofit/>
          </a:bodyPr>
          <a:lstStyle/>
          <a:p>
            <a:pPr marR="0" algn="ctr">
              <a:lnSpc>
                <a:spcPct val="80000"/>
              </a:lnSpc>
            </a:pPr>
            <a:r>
              <a:rPr lang="fr-FR" sz="2200" b="1" u="sng" smtClean="0"/>
              <a:t>Scénario pédagogique</a:t>
            </a:r>
            <a:endParaRPr lang="sl-SI" sz="2200" b="1" u="sng" smtClean="0"/>
          </a:p>
          <a:p>
            <a:pPr marR="0" algn="ctr">
              <a:lnSpc>
                <a:spcPct val="80000"/>
              </a:lnSpc>
            </a:pPr>
            <a:endParaRPr lang="sl-SI" sz="2200" b="1" u="sng" smtClean="0"/>
          </a:p>
          <a:p>
            <a:pPr marR="0" algn="ctr">
              <a:lnSpc>
                <a:spcPct val="80000"/>
              </a:lnSpc>
            </a:pPr>
            <a:r>
              <a:rPr lang="fr-FR" sz="2200" b="1" smtClean="0"/>
              <a:t>Célébrités françaises et francophones ou globales du spectacle, les vêtements</a:t>
            </a:r>
            <a:endParaRPr lang="fr-FR" sz="2200" smtClean="0"/>
          </a:p>
          <a:p>
            <a:pPr marR="0" algn="ctr">
              <a:lnSpc>
                <a:spcPct val="80000"/>
              </a:lnSpc>
            </a:pPr>
            <a:r>
              <a:rPr lang="fr-FR" sz="2200" b="1" smtClean="0"/>
              <a:t> </a:t>
            </a:r>
            <a:endParaRPr lang="fr-FR" sz="2200" smtClean="0"/>
          </a:p>
          <a:p>
            <a:pPr marR="0" algn="ctr">
              <a:lnSpc>
                <a:spcPct val="80000"/>
              </a:lnSpc>
            </a:pPr>
            <a:endParaRPr lang="fr-FR" sz="2200" smtClean="0"/>
          </a:p>
          <a:p>
            <a:pPr marR="0">
              <a:lnSpc>
                <a:spcPct val="80000"/>
              </a:lnSpc>
            </a:pPr>
            <a:endParaRPr lang="fr-FR" sz="2200" smtClean="0"/>
          </a:p>
        </p:txBody>
      </p:sp>
      <p:sp>
        <p:nvSpPr>
          <p:cNvPr id="14340" name="ZoneTexte 3"/>
          <p:cNvSpPr txBox="1">
            <a:spLocks noChangeArrowheads="1"/>
          </p:cNvSpPr>
          <p:nvPr/>
        </p:nvSpPr>
        <p:spPr bwMode="auto">
          <a:xfrm>
            <a:off x="857250" y="428625"/>
            <a:ext cx="3240088" cy="646113"/>
          </a:xfrm>
          <a:prstGeom prst="rect">
            <a:avLst/>
          </a:prstGeom>
          <a:noFill/>
          <a:ln w="9525">
            <a:noFill/>
            <a:miter lim="800000"/>
            <a:headEnd/>
            <a:tailEnd/>
          </a:ln>
        </p:spPr>
        <p:txBody>
          <a:bodyPr wrap="none">
            <a:spAutoFit/>
          </a:bodyPr>
          <a:lstStyle/>
          <a:p>
            <a:r>
              <a:rPr lang="sl-SI" b="1">
                <a:latin typeface="Constantia" pitchFamily="18" charset="0"/>
              </a:rPr>
              <a:t>Ginnasio Gian Rinaldi Carlo</a:t>
            </a:r>
          </a:p>
          <a:p>
            <a:r>
              <a:rPr lang="sl-SI" b="1">
                <a:latin typeface="Constantia" pitchFamily="18" charset="0"/>
              </a:rPr>
              <a:t>Koper</a:t>
            </a:r>
            <a:endParaRPr lang="fr-FR" b="1">
              <a:latin typeface="Constantia" pitchFamily="18" charset="0"/>
            </a:endParaRPr>
          </a:p>
        </p:txBody>
      </p:sp>
      <p:sp>
        <p:nvSpPr>
          <p:cNvPr id="14341" name="ZoneTexte 4"/>
          <p:cNvSpPr txBox="1">
            <a:spLocks noChangeArrowheads="1"/>
          </p:cNvSpPr>
          <p:nvPr/>
        </p:nvSpPr>
        <p:spPr bwMode="auto">
          <a:xfrm>
            <a:off x="857250" y="5643563"/>
            <a:ext cx="6162675" cy="369887"/>
          </a:xfrm>
          <a:prstGeom prst="rect">
            <a:avLst/>
          </a:prstGeom>
          <a:noFill/>
          <a:ln w="9525">
            <a:noFill/>
            <a:miter lim="800000"/>
            <a:headEnd/>
            <a:tailEnd/>
          </a:ln>
        </p:spPr>
        <p:txBody>
          <a:bodyPr wrap="none">
            <a:spAutoFit/>
          </a:bodyPr>
          <a:lstStyle/>
          <a:p>
            <a:r>
              <a:rPr lang="sl-SI">
                <a:latin typeface="Garamond" pitchFamily="18" charset="0"/>
              </a:rPr>
              <a:t>Projet présenté par :  Prof. Mama Yufon / Prof. Liliane  Strmčnik </a:t>
            </a:r>
            <a:endParaRPr lang="fr-FR">
              <a:latin typeface="Garamond" pitchFamily="18" charset="0"/>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0" y="0"/>
          <a:ext cx="9072563" cy="6988175"/>
        </p:xfrm>
        <a:graphic>
          <a:graphicData uri="http://schemas.openxmlformats.org/drawingml/2006/table">
            <a:tbl>
              <a:tblPr/>
              <a:tblGrid>
                <a:gridCol w="2786050"/>
                <a:gridCol w="6286544"/>
              </a:tblGrid>
              <a:tr h="292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Public</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kern="1200" dirty="0" smtClean="0">
                          <a:solidFill>
                            <a:schemeClr val="tx1"/>
                          </a:solidFill>
                          <a:latin typeface="Garamond" pitchFamily="18" charset="0"/>
                          <a:ea typeface="+mn-ea"/>
                          <a:cs typeface="+mn-cs"/>
                        </a:rPr>
                        <a:t>adolescents slovènes </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14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Niveau de français</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i="0" kern="1200" dirty="0" smtClean="0">
                          <a:solidFill>
                            <a:schemeClr val="tx1"/>
                          </a:solidFill>
                          <a:latin typeface="Garamond" pitchFamily="18" charset="0"/>
                          <a:ea typeface="+mn-ea"/>
                          <a:cs typeface="+mn-cs"/>
                        </a:rPr>
                        <a:t>2</a:t>
                      </a:r>
                      <a:r>
                        <a:rPr kumimoji="0" lang="fr-FR" sz="1400" i="0" kern="1200" baseline="30000" dirty="0" smtClean="0">
                          <a:solidFill>
                            <a:schemeClr val="tx1"/>
                          </a:solidFill>
                          <a:latin typeface="Garamond" pitchFamily="18" charset="0"/>
                          <a:ea typeface="+mn-ea"/>
                          <a:cs typeface="+mn-cs"/>
                        </a:rPr>
                        <a:t>ème</a:t>
                      </a:r>
                      <a:r>
                        <a:rPr kumimoji="0" lang="fr-FR" sz="1400" i="0" kern="1200" dirty="0" smtClean="0">
                          <a:solidFill>
                            <a:schemeClr val="tx1"/>
                          </a:solidFill>
                          <a:latin typeface="Garamond" pitchFamily="18" charset="0"/>
                          <a:ea typeface="+mn-ea"/>
                          <a:cs typeface="+mn-cs"/>
                        </a:rPr>
                        <a:t> , 3</a:t>
                      </a:r>
                      <a:r>
                        <a:rPr kumimoji="0" lang="fr-FR" sz="1400" i="0" kern="1200" baseline="30000" dirty="0" smtClean="0">
                          <a:solidFill>
                            <a:schemeClr val="tx1"/>
                          </a:solidFill>
                          <a:latin typeface="Garamond" pitchFamily="18" charset="0"/>
                          <a:ea typeface="+mn-ea"/>
                          <a:cs typeface="+mn-cs"/>
                        </a:rPr>
                        <a:t>ème</a:t>
                      </a:r>
                      <a:r>
                        <a:rPr kumimoji="0" lang="fr-FR" sz="1400" i="0" kern="1200" dirty="0" smtClean="0">
                          <a:solidFill>
                            <a:schemeClr val="tx1"/>
                          </a:solidFill>
                          <a:latin typeface="Garamond" pitchFamily="18" charset="0"/>
                          <a:ea typeface="+mn-ea"/>
                          <a:cs typeface="+mn-cs"/>
                        </a:rPr>
                        <a:t> ou 4</a:t>
                      </a:r>
                      <a:r>
                        <a:rPr kumimoji="0" lang="fr-FR" sz="1400" i="0" kern="1200" baseline="30000" dirty="0" smtClean="0">
                          <a:solidFill>
                            <a:schemeClr val="tx1"/>
                          </a:solidFill>
                          <a:latin typeface="Garamond" pitchFamily="18" charset="0"/>
                          <a:ea typeface="+mn-ea"/>
                          <a:cs typeface="+mn-cs"/>
                        </a:rPr>
                        <a:t>ème</a:t>
                      </a:r>
                      <a:r>
                        <a:rPr kumimoji="0" lang="fr-FR" sz="1400" i="0" kern="1200" dirty="0" smtClean="0">
                          <a:solidFill>
                            <a:schemeClr val="tx1"/>
                          </a:solidFill>
                          <a:latin typeface="Garamond" pitchFamily="18" charset="0"/>
                          <a:ea typeface="+mn-ea"/>
                          <a:cs typeface="+mn-cs"/>
                        </a:rPr>
                        <a:t> année</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14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Lieu</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b="0" i="0" u="none" strike="noStrike" cap="none" normalizeH="0" baseline="0" dirty="0" smtClean="0">
                          <a:ln>
                            <a:noFill/>
                          </a:ln>
                          <a:solidFill>
                            <a:schemeClr val="tx1"/>
                          </a:solidFill>
                          <a:effectLst/>
                          <a:latin typeface="Garamond" pitchFamily="18" charset="0"/>
                          <a:cs typeface="Times New Roman" pitchFamily="18" charset="0"/>
                        </a:rPr>
                        <a:t>Gi</a:t>
                      </a:r>
                      <a:r>
                        <a:rPr kumimoji="0" lang="sl-SI" sz="1400" b="0" i="0" u="none" strike="noStrike" cap="none" normalizeH="0" baseline="0" dirty="0" smtClean="0">
                          <a:ln>
                            <a:noFill/>
                          </a:ln>
                          <a:solidFill>
                            <a:schemeClr val="tx1"/>
                          </a:solidFill>
                          <a:effectLst/>
                          <a:latin typeface="Garamond" pitchFamily="18" charset="0"/>
                          <a:cs typeface="Times New Roman" pitchFamily="18" charset="0"/>
                        </a:rPr>
                        <a:t>mnazija</a:t>
                      </a:r>
                      <a:endParaRPr kumimoji="0" lang="fr-FR" sz="1400" b="0"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144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Environnement</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sl-SI" sz="1400" b="0" i="0" u="none" strike="noStrike" cap="none" normalizeH="0" baseline="0" dirty="0" smtClean="0">
                          <a:ln>
                            <a:noFill/>
                          </a:ln>
                          <a:solidFill>
                            <a:schemeClr val="tx1"/>
                          </a:solidFill>
                          <a:effectLst/>
                          <a:latin typeface="Garamond" pitchFamily="18" charset="0"/>
                          <a:cs typeface="Times New Roman" pitchFamily="18" charset="0"/>
                        </a:rPr>
                        <a:t>Travail en salle informatique et en classe de langue</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14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Durée du  projet</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sl-SI" sz="1400" b="0" i="0" u="none" strike="noStrike" cap="none" normalizeH="0" baseline="0" dirty="0" smtClean="0">
                          <a:ln>
                            <a:noFill/>
                          </a:ln>
                          <a:solidFill>
                            <a:schemeClr val="tx1"/>
                          </a:solidFill>
                          <a:effectLst/>
                          <a:latin typeface="Garamond" pitchFamily="18" charset="0"/>
                        </a:rPr>
                        <a:t>2h55</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944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Objectifs</a:t>
                      </a:r>
                      <a:r>
                        <a:rPr kumimoji="0" lang="sl-SI" sz="1400" b="1" i="0" u="none" strike="noStrike" cap="none" normalizeH="0" baseline="0" dirty="0" smtClean="0">
                          <a:ln>
                            <a:noFill/>
                          </a:ln>
                          <a:solidFill>
                            <a:schemeClr val="tx1"/>
                          </a:solidFill>
                          <a:effectLst/>
                          <a:latin typeface="Garamond" pitchFamily="18" charset="0"/>
                          <a:cs typeface="Times New Roman" pitchFamily="18" charset="0"/>
                        </a:rPr>
                        <a:t> et </a:t>
                      </a:r>
                      <a:r>
                        <a:rPr kumimoji="0" lang="fr-FR" sz="1400" b="1" i="0" u="none" strike="noStrike" cap="none" normalizeH="0" baseline="0" dirty="0" smtClean="0">
                          <a:ln>
                            <a:noFill/>
                          </a:ln>
                          <a:solidFill>
                            <a:schemeClr val="tx1"/>
                          </a:solidFill>
                          <a:effectLst/>
                          <a:latin typeface="Garamond" pitchFamily="18" charset="0"/>
                        </a:rPr>
                        <a:t>compétences linguistiques et de communication </a:t>
                      </a:r>
                      <a:r>
                        <a:rPr kumimoji="0" lang="sl-SI" sz="1400" b="1" i="0" u="none" strike="noStrike" cap="none" normalizeH="0" baseline="0" dirty="0" smtClean="0">
                          <a:ln>
                            <a:noFill/>
                          </a:ln>
                          <a:solidFill>
                            <a:schemeClr val="tx1"/>
                          </a:solidFill>
                          <a:effectLst/>
                          <a:latin typeface="Garamond" pitchFamily="18" charset="0"/>
                        </a:rPr>
                        <a:t> attendus</a:t>
                      </a:r>
                      <a:endParaRPr kumimoji="0" lang="fr-FR" sz="1400" b="0"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lvl="0"/>
                      <a:r>
                        <a:rPr kumimoji="0" lang="fr-FR" sz="1400" i="0" kern="1200" dirty="0" smtClean="0">
                          <a:solidFill>
                            <a:schemeClr val="tx1"/>
                          </a:solidFill>
                          <a:latin typeface="Garamond" pitchFamily="18" charset="0"/>
                          <a:ea typeface="+mn-ea"/>
                          <a:cs typeface="+mn-cs"/>
                        </a:rPr>
                        <a:t>lexique de la description physique, des vêtements, poser une question /répondre à une question, les adjectifs de couleurs.</a:t>
                      </a:r>
                      <a:r>
                        <a:rPr kumimoji="0" lang="fr-FR" sz="1400" kern="1200" dirty="0" smtClean="0">
                          <a:solidFill>
                            <a:schemeClr val="tx1"/>
                          </a:solidFill>
                          <a:latin typeface="Garamond" pitchFamily="18" charset="0"/>
                          <a:ea typeface="+mn-ea"/>
                          <a:cs typeface="+mn-cs"/>
                        </a:rPr>
                        <a:t> </a:t>
                      </a:r>
                      <a:endParaRPr kumimoji="0" lang="sl-SI" sz="1400" kern="1200" dirty="0" smtClean="0">
                        <a:solidFill>
                          <a:schemeClr val="tx1"/>
                        </a:solidFill>
                        <a:latin typeface="Garamond" pitchFamily="18" charset="0"/>
                        <a:ea typeface="+mn-ea"/>
                        <a:cs typeface="+mn-cs"/>
                      </a:endParaRPr>
                    </a:p>
                    <a:p>
                      <a:pPr lvl="0"/>
                      <a:r>
                        <a:rPr kumimoji="0" lang="fr-FR" sz="1400" kern="1200" dirty="0" smtClean="0">
                          <a:solidFill>
                            <a:schemeClr val="tx1"/>
                          </a:solidFill>
                          <a:latin typeface="Garamond" pitchFamily="18" charset="0"/>
                          <a:ea typeface="+mn-ea"/>
                          <a:cs typeface="+mn-cs"/>
                        </a:rPr>
                        <a:t>Compréhension orale des consignes des autres élèves.</a:t>
                      </a:r>
                    </a:p>
                    <a:p>
                      <a:pPr lvl="0"/>
                      <a:r>
                        <a:rPr kumimoji="0" lang="fr-FR" sz="1400" kern="1200" dirty="0" smtClean="0">
                          <a:solidFill>
                            <a:schemeClr val="tx1"/>
                          </a:solidFill>
                          <a:latin typeface="Garamond" pitchFamily="18" charset="0"/>
                          <a:ea typeface="+mn-ea"/>
                          <a:cs typeface="+mn-cs"/>
                        </a:rPr>
                        <a:t>Compréhension écrite des biographies de célébrités.</a:t>
                      </a:r>
                    </a:p>
                    <a:p>
                      <a:pPr lvl="0"/>
                      <a:r>
                        <a:rPr kumimoji="0" lang="fr-FR" sz="1400" kern="1200" dirty="0" smtClean="0">
                          <a:solidFill>
                            <a:schemeClr val="tx1"/>
                          </a:solidFill>
                          <a:latin typeface="Garamond" pitchFamily="18" charset="0"/>
                          <a:ea typeface="+mn-ea"/>
                          <a:cs typeface="+mn-cs"/>
                        </a:rPr>
                        <a:t>Production orale des consignes</a:t>
                      </a:r>
                      <a:endParaRPr kumimoji="0" lang="fr-FR" sz="1400" i="0" kern="1200" dirty="0" smtClean="0">
                        <a:solidFill>
                          <a:schemeClr val="tx1"/>
                        </a:solidFill>
                        <a:latin typeface="Garamond" pitchFamily="18"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1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Objectifs</a:t>
                      </a:r>
                      <a:r>
                        <a:rPr kumimoji="0" lang="sl-SI" sz="1400" b="1" i="0" u="none" strike="noStrike" cap="none" normalizeH="0" baseline="0" dirty="0" smtClean="0">
                          <a:ln>
                            <a:noFill/>
                          </a:ln>
                          <a:solidFill>
                            <a:schemeClr val="tx1"/>
                          </a:solidFill>
                          <a:effectLst/>
                          <a:latin typeface="Garamond" pitchFamily="18" charset="0"/>
                          <a:cs typeface="Times New Roman" pitchFamily="18" charset="0"/>
                        </a:rPr>
                        <a:t> socioculturels</a:t>
                      </a:r>
                      <a:endParaRPr kumimoji="0" lang="fr-FR" sz="1400" b="1"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fr-FR" sz="1400" i="0" kern="1200" dirty="0" smtClean="0">
                          <a:solidFill>
                            <a:schemeClr val="tx1"/>
                          </a:solidFill>
                          <a:latin typeface="Garamond" pitchFamily="18" charset="0"/>
                          <a:ea typeface="+mn-ea"/>
                          <a:cs typeface="+mn-cs"/>
                        </a:rPr>
                        <a:t>Les célébrités </a:t>
                      </a:r>
                      <a:r>
                        <a:rPr kumimoji="0" lang="fr-FR" sz="1400" i="0" kern="1200" smtClean="0">
                          <a:solidFill>
                            <a:schemeClr val="tx1"/>
                          </a:solidFill>
                          <a:latin typeface="Garamond" pitchFamily="18" charset="0"/>
                          <a:ea typeface="+mn-ea"/>
                          <a:cs typeface="+mn-cs"/>
                        </a:rPr>
                        <a:t>françaises du </a:t>
                      </a:r>
                      <a:r>
                        <a:rPr kumimoji="0" lang="fr-FR" sz="1400" i="0" kern="1200" dirty="0" smtClean="0">
                          <a:solidFill>
                            <a:schemeClr val="tx1"/>
                          </a:solidFill>
                          <a:latin typeface="Garamond" pitchFamily="18" charset="0"/>
                          <a:ea typeface="+mn-ea"/>
                          <a:cs typeface="+mn-cs"/>
                        </a:rPr>
                        <a:t>monde du cinéma et de la chanson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223">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Objectifs </a:t>
                      </a:r>
                      <a:r>
                        <a:rPr kumimoji="0" lang="sl-SI" sz="1400" b="1" i="0" u="none" strike="noStrike" cap="none" normalizeH="0" baseline="0" dirty="0" smtClean="0">
                          <a:ln>
                            <a:noFill/>
                          </a:ln>
                          <a:solidFill>
                            <a:schemeClr val="tx1"/>
                          </a:solidFill>
                          <a:effectLst/>
                          <a:latin typeface="Garamond" pitchFamily="18" charset="0"/>
                          <a:cs typeface="Times New Roman" pitchFamily="18" charset="0"/>
                        </a:rPr>
                        <a:t>et </a:t>
                      </a:r>
                      <a:r>
                        <a:rPr kumimoji="0" lang="fr-FR" sz="1400" b="1" i="0" u="none" strike="noStrike" cap="none" normalizeH="0" baseline="0" dirty="0" smtClean="0">
                          <a:ln>
                            <a:noFill/>
                          </a:ln>
                          <a:solidFill>
                            <a:schemeClr val="tx1"/>
                          </a:solidFill>
                          <a:effectLst/>
                          <a:latin typeface="Garamond" pitchFamily="18" charset="0"/>
                        </a:rPr>
                        <a:t>compétences culturelles et interculturelles</a:t>
                      </a:r>
                      <a:r>
                        <a:rPr kumimoji="0" lang="sl-SI" sz="1400" b="1" i="0" u="none" strike="noStrike" cap="none" normalizeH="0" baseline="0" dirty="0" smtClean="0">
                          <a:ln>
                            <a:noFill/>
                          </a:ln>
                          <a:solidFill>
                            <a:schemeClr val="tx1"/>
                          </a:solidFill>
                          <a:effectLst/>
                          <a:latin typeface="Garamond" pitchFamily="18" charset="0"/>
                        </a:rPr>
                        <a:t> attendus </a:t>
                      </a:r>
                      <a:endParaRPr kumimoji="0" lang="fr-FR" sz="1400" b="1"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Garamond" pitchFamily="18" charset="0"/>
                        </a:rPr>
                        <a:t>Être capable de comprendre la culture de l’autre.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Garamond" pitchFamily="18" charset="0"/>
                        </a:rPr>
                        <a:t> Être capable de prendre de la distance par rapport aux stéréotypes véhiculés.</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fr-FR" sz="1400" b="0" i="0" u="none" strike="noStrike" cap="none" normalizeH="0" baseline="0" dirty="0" smtClean="0">
                          <a:ln>
                            <a:noFill/>
                          </a:ln>
                          <a:solidFill>
                            <a:schemeClr val="tx1"/>
                          </a:solidFill>
                          <a:effectLst/>
                          <a:latin typeface="Garamond" pitchFamily="18" charset="0"/>
                        </a:rPr>
                        <a:t> Être capable de se décentrer face à une nouvelle culture.</a:t>
                      </a:r>
                    </a:p>
                    <a:p>
                      <a:pPr marL="0" marR="0" lvl="0" indent="0" algn="l" defTabSz="914400" rtl="0" eaLnBrk="0" fontAlgn="base" latinLnBrk="0" hangingPunct="0">
                        <a:lnSpc>
                          <a:spcPct val="100000"/>
                        </a:lnSpc>
                        <a:spcBef>
                          <a:spcPct val="0"/>
                        </a:spcBef>
                        <a:spcAft>
                          <a:spcPct val="0"/>
                        </a:spcAft>
                        <a:buClrTx/>
                        <a:buSzTx/>
                        <a:buFont typeface="Arial" pitchFamily="34" charset="0"/>
                        <a:buNone/>
                        <a:tabLst/>
                      </a:pPr>
                      <a:endParaRPr kumimoji="0" lang="fr-FR" sz="1400" b="0"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47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But du projet pédagogique</a:t>
                      </a:r>
                      <a:endParaRPr kumimoji="0" lang="fr-FR" sz="1400" b="0"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l-SI" sz="1400" b="0" i="0" u="none" strike="noStrike" cap="none" normalizeH="0" baseline="0" dirty="0" smtClean="0">
                          <a:ln>
                            <a:noFill/>
                          </a:ln>
                          <a:solidFill>
                            <a:schemeClr val="tx1"/>
                          </a:solidFill>
                          <a:effectLst/>
                          <a:latin typeface="Garamond" pitchFamily="18" charset="0"/>
                          <a:cs typeface="Times New Roman" pitchFamily="18" charset="0"/>
                        </a:rPr>
                        <a:t>Faciliter  l’autonomie des  élèvees  dans l’apprentissage de la langue française</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l-SI" sz="1400" b="0" i="0" u="none" strike="noStrike" cap="none" normalizeH="0" baseline="0" dirty="0" smtClean="0">
                          <a:ln>
                            <a:noFill/>
                          </a:ln>
                          <a:solidFill>
                            <a:schemeClr val="tx1"/>
                          </a:solidFill>
                          <a:effectLst/>
                          <a:latin typeface="Garamond" pitchFamily="18" charset="0"/>
                          <a:cs typeface="Times New Roman" pitchFamily="18" charset="0"/>
                        </a:rPr>
                        <a:t>Mettre en  place un enseignement collaboratif afin  de permettr e le dévéloppement  transversal des compétences</a:t>
                      </a:r>
                      <a:endParaRPr kumimoji="0" lang="fr-FR" sz="1400" kern="1200" dirty="0" smtClean="0">
                        <a:solidFill>
                          <a:schemeClr val="tx1"/>
                        </a:solidFill>
                        <a:latin typeface="Garamond" pitchFamily="18" charset="0"/>
                        <a:ea typeface="+mn-ea"/>
                        <a:cs typeface="+mn-cs"/>
                      </a:endParaRPr>
                    </a:p>
                    <a:p>
                      <a:pPr lvl="0"/>
                      <a:r>
                        <a:rPr kumimoji="0" lang="fr-FR" sz="1400" kern="1200" dirty="0" smtClean="0">
                          <a:solidFill>
                            <a:schemeClr val="tx1"/>
                          </a:solidFill>
                          <a:latin typeface="Garamond" pitchFamily="18" charset="0"/>
                          <a:ea typeface="+mn-ea"/>
                          <a:cs typeface="+mn-cs"/>
                        </a:rPr>
                        <a:t>Capacité à trouver les informations sur internet.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80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Évaluation</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Garamond" pitchFamily="18" charset="0"/>
                          <a:cs typeface="Times New Roman" pitchFamily="18" charset="0"/>
                        </a:rPr>
                        <a:t>Évaluation formative (correction mutuelle des productions par les apprenants et le professeur qui servira d’expert en cas de doute)</a:t>
                      </a:r>
                      <a:endParaRPr kumimoji="0" lang="sl-SI" sz="1400" b="0" i="0" u="none" strike="noStrike" cap="none" normalizeH="0" baseline="0" dirty="0" smtClean="0">
                        <a:ln>
                          <a:noFill/>
                        </a:ln>
                        <a:solidFill>
                          <a:schemeClr val="tx1"/>
                        </a:solidFill>
                        <a:effectLst/>
                        <a:latin typeface="Garamond"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l-SI" sz="1400" b="0" i="0" u="none" strike="noStrike" cap="none" normalizeH="0" baseline="0" dirty="0" smtClean="0">
                          <a:ln>
                            <a:noFill/>
                          </a:ln>
                          <a:solidFill>
                            <a:schemeClr val="tx1"/>
                          </a:solidFill>
                          <a:effectLst/>
                          <a:latin typeface="Garamond" pitchFamily="18" charset="0"/>
                          <a:cs typeface="Times New Roman" pitchFamily="18" charset="0"/>
                        </a:rPr>
                        <a:t>Evalution des productions orales et  écrites des  élèves</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436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Garamond" pitchFamily="18" charset="0"/>
                          <a:cs typeface="Times New Roman" pitchFamily="18" charset="0"/>
                        </a:rPr>
                        <a:t>Modalités de travail</a:t>
                      </a:r>
                      <a:endParaRPr kumimoji="0" lang="fr-FR" sz="1400" b="0" i="0" u="none" strike="noStrike" cap="none" normalizeH="0" baseline="0" dirty="0" smtClean="0">
                        <a:ln>
                          <a:noFill/>
                        </a:ln>
                        <a:solidFill>
                          <a:schemeClr val="tx1"/>
                        </a:solidFill>
                        <a:effectLst/>
                        <a:latin typeface="Garamond"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Garamond" pitchFamily="18" charset="0"/>
                          <a:cs typeface="Times New Roman" pitchFamily="18" charset="0"/>
                        </a:rPr>
                        <a:t>Travail en groupe et individuel</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Garamond" pitchFamily="18" charset="0"/>
                          <a:cs typeface="Times New Roman" pitchFamily="18" charset="0"/>
                        </a:rPr>
                        <a:t>Alternance cours et atelier d’activités </a:t>
                      </a:r>
                      <a:r>
                        <a:rPr kumimoji="0" lang="sl-SI" sz="1400" b="0" i="0" u="none" strike="noStrike" cap="none" normalizeH="0" baseline="0" dirty="0" smtClean="0">
                          <a:ln>
                            <a:noFill/>
                          </a:ln>
                          <a:solidFill>
                            <a:schemeClr val="tx1"/>
                          </a:solidFill>
                          <a:effectLst/>
                          <a:latin typeface="Garamond" pitchFamily="18" charset="0"/>
                          <a:cs typeface="Times New Roman" pitchFamily="18" charset="0"/>
                        </a:rPr>
                        <a:t>multimédias</a:t>
                      </a:r>
                      <a:endParaRPr kumimoji="0" lang="fr-FR" sz="1400" b="0" i="0" u="none" strike="noStrike" cap="none" normalizeH="0" baseline="0" dirty="0" smtClean="0">
                        <a:ln>
                          <a:noFill/>
                        </a:ln>
                        <a:solidFill>
                          <a:schemeClr val="tx1"/>
                        </a:solidFill>
                        <a:effectLst/>
                        <a:latin typeface="Garamond"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2"/>
          <p:cNvSpPr>
            <a:spLocks noGrp="1"/>
          </p:cNvSpPr>
          <p:nvPr>
            <p:ph type="title"/>
          </p:nvPr>
        </p:nvSpPr>
        <p:spPr>
          <a:xfrm>
            <a:off x="500063" y="214313"/>
            <a:ext cx="8229600" cy="857250"/>
          </a:xfrm>
        </p:spPr>
        <p:txBody>
          <a:bodyPr/>
          <a:lstStyle/>
          <a:p>
            <a:pPr algn="ctr"/>
            <a:r>
              <a:rPr lang="sl-SI" b="1" smtClean="0">
                <a:latin typeface="Garamond" pitchFamily="18" charset="0"/>
              </a:rPr>
              <a:t>Supports </a:t>
            </a:r>
            <a:endParaRPr lang="fr-FR" b="1" smtClean="0">
              <a:latin typeface="Garamond" pitchFamily="18" charset="0"/>
            </a:endParaRPr>
          </a:p>
        </p:txBody>
      </p:sp>
      <p:sp>
        <p:nvSpPr>
          <p:cNvPr id="2" name="Espace réservé du contenu 1"/>
          <p:cNvSpPr>
            <a:spLocks noGrp="1"/>
          </p:cNvSpPr>
          <p:nvPr>
            <p:ph idx="1"/>
          </p:nvPr>
        </p:nvSpPr>
        <p:spPr>
          <a:xfrm>
            <a:off x="457200" y="1285875"/>
            <a:ext cx="8229600" cy="5429250"/>
          </a:xfrm>
          <a:solidFill>
            <a:schemeClr val="accent1"/>
          </a:solidFill>
        </p:spPr>
        <p:txBody>
          <a:bodyPr>
            <a:normAutofit fontScale="25000" lnSpcReduction="20000"/>
          </a:bodyPr>
          <a:lstStyle/>
          <a:p>
            <a:pPr marL="274320" indent="-274320" fontAlgn="auto">
              <a:spcAft>
                <a:spcPts val="0"/>
              </a:spcAft>
              <a:buClr>
                <a:schemeClr val="accent3"/>
              </a:buClr>
              <a:buFont typeface="Wingdings 2"/>
              <a:buChar char=""/>
              <a:defRPr/>
            </a:pPr>
            <a:r>
              <a:rPr lang="fr-FR" sz="7400" b="1" dirty="0" smtClean="0">
                <a:latin typeface="Garamond" pitchFamily="18" charset="0"/>
              </a:rPr>
              <a:t>Site Internet avec fiches descriptives de célébrités : </a:t>
            </a:r>
            <a:r>
              <a:rPr lang="fr-FR" sz="7400" b="1" u="sng" dirty="0" smtClean="0">
                <a:latin typeface="Garamond" pitchFamily="18" charset="0"/>
                <a:hlinkClick r:id="rId3"/>
              </a:rPr>
              <a:t>http://www.stars.celebrites.com/</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u="sng" dirty="0" smtClean="0">
                <a:latin typeface="Garamond" pitchFamily="18" charset="0"/>
                <a:hlinkClick r:id="rId4"/>
              </a:rPr>
              <a:t>http://www.glamspeak.com/pdf/open.cfm/Les%2040%20c%E9l%E9brit%E9s%20luxe.pdf</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(40 célébrités françaises et globales, fiches descriptives)</a:t>
            </a:r>
          </a:p>
          <a:p>
            <a:pPr marL="274320" indent="-274320" fontAlgn="auto">
              <a:spcAft>
                <a:spcPts val="0"/>
              </a:spcAft>
              <a:buClr>
                <a:schemeClr val="accent3"/>
              </a:buClr>
              <a:buFont typeface="Wingdings 2"/>
              <a:buChar char=""/>
              <a:defRPr/>
            </a:pPr>
            <a:r>
              <a:rPr lang="fr-FR" sz="7400" b="1" dirty="0" smtClean="0">
                <a:latin typeface="Garamond" pitchFamily="18" charset="0"/>
              </a:rPr>
              <a:t>Site permettant de réaliser des caricatures : </a:t>
            </a:r>
            <a:r>
              <a:rPr lang="fr-FR" sz="7400" b="1" u="sng" dirty="0" smtClean="0">
                <a:latin typeface="Garamond" pitchFamily="18" charset="0"/>
                <a:hlinkClick r:id="rId5"/>
              </a:rPr>
              <a:t>http://www.magixl.com</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Site anglo-saxon permettant d’habiller les célébrités : </a:t>
            </a:r>
          </a:p>
          <a:p>
            <a:pPr marL="274320" indent="-274320" fontAlgn="auto">
              <a:spcAft>
                <a:spcPts val="0"/>
              </a:spcAft>
              <a:buClr>
                <a:schemeClr val="accent3"/>
              </a:buClr>
              <a:buFont typeface="Wingdings 2"/>
              <a:buChar char=""/>
              <a:defRPr/>
            </a:pPr>
            <a:r>
              <a:rPr lang="fr-FR" sz="7400" b="1" u="sng" dirty="0" smtClean="0">
                <a:latin typeface="Garamond" pitchFamily="18" charset="0"/>
                <a:hlinkClick r:id="rId6"/>
              </a:rPr>
              <a:t>http://www.paperdollheaven.com/</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u="sng" dirty="0" smtClean="0">
                <a:latin typeface="Garamond" pitchFamily="18" charset="0"/>
                <a:hlinkClick r:id="rId7"/>
              </a:rPr>
              <a:t>http://www.polyvore.com/</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Site du Musé de la mode et des costumes</a:t>
            </a:r>
          </a:p>
          <a:p>
            <a:pPr marL="274320" indent="-274320" fontAlgn="auto">
              <a:spcAft>
                <a:spcPts val="0"/>
              </a:spcAft>
              <a:buClr>
                <a:schemeClr val="accent3"/>
              </a:buClr>
              <a:buFont typeface="Wingdings 2"/>
              <a:buChar char=""/>
              <a:defRPr/>
            </a:pPr>
            <a:r>
              <a:rPr lang="fr-FR" sz="7400" b="1" u="sng" dirty="0" smtClean="0">
                <a:latin typeface="Garamond" pitchFamily="18" charset="0"/>
                <a:hlinkClick r:id="rId8"/>
              </a:rPr>
              <a:t>http://www.paris.fr/portail/culture/portal.lut?page_id=5854</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Site africain</a:t>
            </a:r>
          </a:p>
          <a:p>
            <a:pPr marL="274320" indent="-274320" fontAlgn="auto">
              <a:spcAft>
                <a:spcPts val="0"/>
              </a:spcAft>
              <a:buClr>
                <a:schemeClr val="accent3"/>
              </a:buClr>
              <a:buFont typeface="Wingdings 2"/>
              <a:buChar char=""/>
              <a:defRPr/>
            </a:pPr>
            <a:r>
              <a:rPr lang="fr-FR" sz="7400" b="1" u="sng" dirty="0" smtClean="0">
                <a:latin typeface="Garamond" pitchFamily="18" charset="0"/>
                <a:hlinkClick r:id="rId9"/>
              </a:rPr>
              <a:t>http://www.african-concept.com/tissu-afrique.html</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Site des vêtements traditionnels du monde entier</a:t>
            </a:r>
          </a:p>
          <a:p>
            <a:pPr marL="274320" indent="-274320" fontAlgn="auto">
              <a:spcAft>
                <a:spcPts val="0"/>
              </a:spcAft>
              <a:buClr>
                <a:schemeClr val="accent3"/>
              </a:buClr>
              <a:buFont typeface="Wingdings 2"/>
              <a:buChar char=""/>
              <a:defRPr/>
            </a:pPr>
            <a:r>
              <a:rPr lang="fr-FR" sz="7400" b="1" u="sng" dirty="0" smtClean="0">
                <a:latin typeface="Garamond" pitchFamily="18" charset="0"/>
                <a:hlinkClick r:id="rId10"/>
              </a:rPr>
              <a:t>http://fr.wikipedia.org/wiki/Costume_traditionnel</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Logiciel d’intelligence artificielle : </a:t>
            </a:r>
            <a:r>
              <a:rPr lang="fr-FR" sz="7400" b="1" u="sng" dirty="0" smtClean="0">
                <a:latin typeface="Garamond" pitchFamily="18" charset="0"/>
                <a:hlinkClick r:id="rId11"/>
              </a:rPr>
              <a:t>http://y.20q.net</a:t>
            </a:r>
            <a:endParaRPr lang="fr-FR" sz="7400" b="1" dirty="0" smtClean="0">
              <a:latin typeface="Garamond" pitchFamily="18" charset="0"/>
            </a:endParaRPr>
          </a:p>
          <a:p>
            <a:pPr marL="274320" indent="-274320" fontAlgn="auto">
              <a:spcAft>
                <a:spcPts val="0"/>
              </a:spcAft>
              <a:buClr>
                <a:schemeClr val="accent3"/>
              </a:buClr>
              <a:buFont typeface="Wingdings 2"/>
              <a:buChar char=""/>
              <a:defRPr/>
            </a:pPr>
            <a:r>
              <a:rPr lang="fr-FR" sz="7400" b="1" dirty="0" smtClean="0">
                <a:latin typeface="Garamond" pitchFamily="18" charset="0"/>
              </a:rPr>
              <a:t> </a:t>
            </a:r>
          </a:p>
          <a:p>
            <a:pPr marL="274320" indent="-274320" fontAlgn="auto">
              <a:spcAft>
                <a:spcPts val="0"/>
              </a:spcAft>
              <a:buClr>
                <a:schemeClr val="accent3"/>
              </a:buClr>
              <a:buFont typeface="Wingdings 2"/>
              <a:buChar char=""/>
              <a:defRPr/>
            </a:pPr>
            <a:r>
              <a:rPr lang="fr-FR" sz="7400" b="1" dirty="0" smtClean="0">
                <a:latin typeface="Garamond" pitchFamily="18" charset="0"/>
              </a:rPr>
              <a:t> </a:t>
            </a:r>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2"/>
          <p:cNvSpPr>
            <a:spLocks noGrp="1"/>
          </p:cNvSpPr>
          <p:nvPr>
            <p:ph type="title"/>
          </p:nvPr>
        </p:nvSpPr>
        <p:spPr>
          <a:xfrm>
            <a:off x="457200" y="428625"/>
            <a:ext cx="8229600" cy="1071563"/>
          </a:xfrm>
        </p:spPr>
        <p:txBody>
          <a:bodyPr/>
          <a:lstStyle/>
          <a:p>
            <a:pPr algn="ctr"/>
            <a:r>
              <a:rPr lang="sl-SI" b="1" smtClean="0">
                <a:latin typeface="Garamond" pitchFamily="18" charset="0"/>
              </a:rPr>
              <a:t>Supports (suite)</a:t>
            </a:r>
            <a:endParaRPr lang="fr-FR" b="1" smtClean="0">
              <a:latin typeface="Garamond" pitchFamily="18" charset="0"/>
            </a:endParaRPr>
          </a:p>
        </p:txBody>
      </p:sp>
      <p:sp>
        <p:nvSpPr>
          <p:cNvPr id="2" name="Espace réservé du contenu 1"/>
          <p:cNvSpPr>
            <a:spLocks noGrp="1"/>
          </p:cNvSpPr>
          <p:nvPr>
            <p:ph idx="1"/>
          </p:nvPr>
        </p:nvSpPr>
        <p:spPr>
          <a:solidFill>
            <a:schemeClr val="accent1"/>
          </a:solidFill>
        </p:spPr>
        <p:txBody>
          <a:bodyPr>
            <a:normAutofit fontScale="92500" lnSpcReduction="20000"/>
          </a:bodyPr>
          <a:lstStyle/>
          <a:p>
            <a:pPr marL="274320" indent="-274320" fontAlgn="auto">
              <a:spcAft>
                <a:spcPts val="0"/>
              </a:spcAft>
              <a:buClr>
                <a:schemeClr val="accent3"/>
              </a:buClr>
              <a:buFont typeface="Wingdings 2"/>
              <a:buChar char=""/>
              <a:defRPr/>
            </a:pPr>
            <a:r>
              <a:rPr lang="fr-FR" b="1" dirty="0" smtClean="0"/>
              <a:t>Aides lexicales en ligne :</a:t>
            </a:r>
            <a:endParaRPr lang="fr-FR" dirty="0" smtClean="0"/>
          </a:p>
          <a:p>
            <a:pPr marL="274320" indent="-274320" fontAlgn="auto">
              <a:spcAft>
                <a:spcPts val="0"/>
              </a:spcAft>
              <a:buClr>
                <a:schemeClr val="accent3"/>
              </a:buClr>
              <a:buFont typeface="Wingdings 2"/>
              <a:buChar char=""/>
              <a:defRPr/>
            </a:pPr>
            <a:r>
              <a:rPr lang="fr-FR" dirty="0" smtClean="0"/>
              <a:t>Réviser ou acquérir le lexique du corps humain, des vêtements et de la mode : le corps, le visage et les vêtements : </a:t>
            </a:r>
            <a:r>
              <a:rPr lang="fr-FR" u="sng" dirty="0" smtClean="0">
                <a:hlinkClick r:id="rId3"/>
              </a:rPr>
              <a:t>http://lexiquefle.free.fr</a:t>
            </a:r>
            <a:r>
              <a:rPr lang="fr-FR" dirty="0" smtClean="0"/>
              <a:t> et </a:t>
            </a:r>
            <a:r>
              <a:rPr lang="fr-FR" u="sng" dirty="0" smtClean="0">
                <a:hlinkClick r:id="rId4"/>
              </a:rPr>
              <a:t>http://www.imagiers.net/</a:t>
            </a:r>
            <a:r>
              <a:rPr lang="fr-FR" dirty="0" smtClean="0"/>
              <a:t> </a:t>
            </a:r>
          </a:p>
          <a:p>
            <a:pPr marL="274320" indent="-274320" fontAlgn="auto">
              <a:spcAft>
                <a:spcPts val="0"/>
              </a:spcAft>
              <a:buClr>
                <a:schemeClr val="accent3"/>
              </a:buClr>
              <a:buFont typeface="Wingdings 2"/>
              <a:buChar char=""/>
              <a:defRPr/>
            </a:pPr>
            <a:r>
              <a:rPr lang="fr-FR" dirty="0" smtClean="0"/>
              <a:t>Les vêtements : </a:t>
            </a:r>
            <a:r>
              <a:rPr lang="fr-FR" u="sng" dirty="0" smtClean="0">
                <a:hlinkClick r:id="rId5"/>
              </a:rPr>
              <a:t>http://www.bonjourdefrance.com</a:t>
            </a:r>
            <a:endParaRPr lang="fr-FR" dirty="0" smtClean="0"/>
          </a:p>
          <a:p>
            <a:pPr marL="274320" indent="-274320" fontAlgn="auto">
              <a:spcAft>
                <a:spcPts val="0"/>
              </a:spcAft>
              <a:buClr>
                <a:schemeClr val="accent3"/>
              </a:buClr>
              <a:buFont typeface="Wingdings 2"/>
              <a:buChar char=""/>
              <a:defRPr/>
            </a:pPr>
            <a:r>
              <a:rPr lang="fr-FR" dirty="0" smtClean="0"/>
              <a:t>Le corps et les vêtements : </a:t>
            </a:r>
            <a:r>
              <a:rPr lang="fr-FR" u="sng" dirty="0" smtClean="0">
                <a:hlinkClick r:id="rId6"/>
              </a:rPr>
              <a:t>http://www.languageguide.org/</a:t>
            </a:r>
            <a:endParaRPr lang="fr-FR" dirty="0" smtClean="0"/>
          </a:p>
          <a:p>
            <a:pPr marL="274320" indent="-274320" fontAlgn="auto">
              <a:spcAft>
                <a:spcPts val="0"/>
              </a:spcAft>
              <a:buClr>
                <a:schemeClr val="accent3"/>
              </a:buClr>
              <a:buFont typeface="Wingdings 2"/>
              <a:buChar char=""/>
              <a:defRPr/>
            </a:pPr>
            <a:r>
              <a:rPr lang="fr-FR" dirty="0" smtClean="0"/>
              <a:t>Mode actuelle : </a:t>
            </a:r>
            <a:r>
              <a:rPr lang="fr-FR" u="sng" dirty="0" smtClean="0">
                <a:hlinkClick r:id="rId7"/>
              </a:rPr>
              <a:t>http://babelnet.sbg.ac.at/canalreve/mode/index.htm</a:t>
            </a:r>
            <a:endParaRPr lang="fr-FR" dirty="0" smtClean="0"/>
          </a:p>
          <a:p>
            <a:pPr marL="274320" indent="-274320" fontAlgn="auto">
              <a:spcAft>
                <a:spcPts val="0"/>
              </a:spcAft>
              <a:buClr>
                <a:schemeClr val="accent3"/>
              </a:buClr>
              <a:buFont typeface="Wingdings 2"/>
              <a:buChar char=""/>
              <a:defRPr/>
            </a:pPr>
            <a:r>
              <a:rPr lang="fr-FR" dirty="0" smtClean="0"/>
              <a:t>Tendances : </a:t>
            </a:r>
            <a:r>
              <a:rPr lang="fr-FR" u="sng" dirty="0" smtClean="0">
                <a:hlinkClick r:id="rId8"/>
              </a:rPr>
              <a:t>http://www.tendances-de-mode.com/2009/03/18/1267</a:t>
            </a:r>
            <a:endParaRPr lang="fr-FR" dirty="0" smtClean="0"/>
          </a:p>
          <a:p>
            <a:pPr marL="274320" indent="-274320" fontAlgn="auto">
              <a:spcAft>
                <a:spcPts val="0"/>
              </a:spcAft>
              <a:buClr>
                <a:schemeClr val="accent3"/>
              </a:buClr>
              <a:buFont typeface="Wingdings 2"/>
              <a:buChar char=""/>
              <a:defRPr/>
            </a:pPr>
            <a:r>
              <a:rPr lang="fr-FR" dirty="0" smtClean="0"/>
              <a:t>Catalogue en ligne : </a:t>
            </a:r>
            <a:r>
              <a:rPr lang="fr-FR" u="sng" dirty="0" smtClean="0">
                <a:hlinkClick r:id="rId9"/>
              </a:rPr>
              <a:t>http://www.laredoute.fr/Default.aspx</a:t>
            </a:r>
            <a:endParaRPr lang="fr-FR" dirty="0" smtClean="0"/>
          </a:p>
          <a:p>
            <a:pPr marL="274320" indent="-274320" fontAlgn="auto">
              <a:spcAft>
                <a:spcPts val="0"/>
              </a:spcAft>
              <a:buClr>
                <a:schemeClr val="accent3"/>
              </a:buClr>
              <a:buFont typeface="Wingdings 2"/>
              <a:buChar char=""/>
              <a:defRPr/>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2"/>
          <p:cNvSpPr>
            <a:spLocks noGrp="1"/>
          </p:cNvSpPr>
          <p:nvPr>
            <p:ph type="title"/>
          </p:nvPr>
        </p:nvSpPr>
        <p:spPr>
          <a:xfrm>
            <a:off x="457200" y="285750"/>
            <a:ext cx="8229600" cy="928688"/>
          </a:xfrm>
        </p:spPr>
        <p:txBody>
          <a:bodyPr/>
          <a:lstStyle/>
          <a:p>
            <a:pPr algn="ctr"/>
            <a:r>
              <a:rPr lang="sl-SI" smtClean="0"/>
              <a:t>Déroulement</a:t>
            </a:r>
            <a:r>
              <a:rPr lang="fr-FR" smtClean="0"/>
              <a:t> d</a:t>
            </a:r>
            <a:r>
              <a:rPr lang="sl-SI" smtClean="0"/>
              <a:t>’une séquence</a:t>
            </a:r>
            <a:endParaRPr lang="fr-FR" smtClean="0"/>
          </a:p>
        </p:txBody>
      </p:sp>
      <p:sp>
        <p:nvSpPr>
          <p:cNvPr id="2" name="Espace réservé du contenu 1"/>
          <p:cNvSpPr>
            <a:spLocks noGrp="1"/>
          </p:cNvSpPr>
          <p:nvPr>
            <p:ph idx="1"/>
          </p:nvPr>
        </p:nvSpPr>
        <p:spPr>
          <a:xfrm>
            <a:off x="457200" y="1428750"/>
            <a:ext cx="8229600" cy="4895850"/>
          </a:xfrm>
        </p:spPr>
        <p:txBody>
          <a:bodyPr>
            <a:normAutofit/>
          </a:bodyPr>
          <a:lstStyle/>
          <a:p>
            <a:pPr marL="514350" indent="-514350" algn="just">
              <a:lnSpc>
                <a:spcPct val="90000"/>
              </a:lnSpc>
              <a:buFont typeface="Calibri" pitchFamily="34" charset="0"/>
              <a:buAutoNum type="arabicPeriod"/>
            </a:pPr>
            <a:r>
              <a:rPr lang="sl-SI" sz="2200" smtClean="0">
                <a:latin typeface="Garamond" pitchFamily="18" charset="0"/>
              </a:rPr>
              <a:t>La première séance sera consacrée en fonction des niveaux, à la décou</a:t>
            </a:r>
            <a:r>
              <a:rPr lang="sl-SI" sz="1600" smtClean="0">
                <a:latin typeface="Arial" charset="0"/>
              </a:rPr>
              <a:t>v</a:t>
            </a:r>
            <a:r>
              <a:rPr lang="sl-SI" sz="2200" smtClean="0">
                <a:latin typeface="Garamond" pitchFamily="18" charset="0"/>
              </a:rPr>
              <a:t>erte ou à l’appropriation du lexique relatif à la mode, aux vêtements  et aux accessoires. (compréhension d’un court document authentique ....)</a:t>
            </a:r>
          </a:p>
          <a:p>
            <a:pPr marL="514350" indent="-514350" algn="just">
              <a:lnSpc>
                <a:spcPct val="90000"/>
              </a:lnSpc>
              <a:buFont typeface="Calibri" pitchFamily="34" charset="0"/>
              <a:buAutoNum type="arabicPeriod"/>
            </a:pPr>
            <a:r>
              <a:rPr lang="sl-SI" sz="2200" smtClean="0">
                <a:latin typeface="Garamond" pitchFamily="18" charset="0"/>
              </a:rPr>
              <a:t>La deuxième séance mettra l’accent sur la réalisation des exercices d’application (acquisition du lexique déjà mentionné) et à l’approche  interculturelle de la mode et du style vestimentaire en  Europe  et à l’étranger (enri</a:t>
            </a:r>
            <a:r>
              <a:rPr lang="sl-SI" sz="1400" smtClean="0">
                <a:latin typeface="Arial" charset="0"/>
              </a:rPr>
              <a:t>chi</a:t>
            </a:r>
            <a:r>
              <a:rPr lang="sl-SI" sz="2200" smtClean="0">
                <a:latin typeface="Garamond" pitchFamily="18" charset="0"/>
              </a:rPr>
              <a:t>ssement lexical, lexique spécifique  relatif au style vestimentaire étrangère,  travail sur les stéréotypes liés à la mode...)</a:t>
            </a:r>
          </a:p>
          <a:p>
            <a:pPr marL="514350" indent="-514350" algn="just">
              <a:lnSpc>
                <a:spcPct val="90000"/>
              </a:lnSpc>
              <a:buFont typeface="Calibri" pitchFamily="34" charset="0"/>
              <a:buAutoNum type="arabicPeriod"/>
            </a:pPr>
            <a:r>
              <a:rPr lang="sl-SI" sz="2200" smtClean="0">
                <a:latin typeface="Garamond" pitchFamily="18" charset="0"/>
              </a:rPr>
              <a:t>La troisème séance qui se déroulera dans la salle informatique, permettra aux élèves de pouvoir exprimer leur imagination et leur créativité sous la forme d’un jeu ou de concours (voir les feuilles annexes)</a:t>
            </a:r>
          </a:p>
          <a:p>
            <a:pPr marL="514350" indent="-514350" algn="just">
              <a:lnSpc>
                <a:spcPct val="90000"/>
              </a:lnSpc>
              <a:buFont typeface="Wingdings 2" pitchFamily="18" charset="2"/>
              <a:buNone/>
            </a:pPr>
            <a:r>
              <a:rPr lang="sl-SI" sz="2200" smtClean="0">
                <a:latin typeface="Garamond" pitchFamily="18" charset="0"/>
              </a:rPr>
              <a:t> </a:t>
            </a:r>
            <a:endParaRPr lang="fr-FR" sz="2200" smtClean="0">
              <a:latin typeface="Garamond"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noGrp="1"/>
          </p:cNvSpPr>
          <p:nvPr>
            <p:ph type="title"/>
          </p:nvPr>
        </p:nvSpPr>
        <p:spPr>
          <a:xfrm>
            <a:off x="457200" y="500063"/>
            <a:ext cx="8229600" cy="1143000"/>
          </a:xfrm>
        </p:spPr>
        <p:txBody>
          <a:bodyPr/>
          <a:lstStyle/>
          <a:p>
            <a:r>
              <a:rPr lang="sl-SI" b="1" u="sng" smtClean="0"/>
              <a:t>S</a:t>
            </a:r>
            <a:r>
              <a:rPr lang="fr-FR" b="1" u="sng" smtClean="0"/>
              <a:t>cénario</a:t>
            </a:r>
            <a:r>
              <a:rPr lang="sl-SI" b="1" u="sng" smtClean="0"/>
              <a:t> ou tâches à effectuer</a:t>
            </a:r>
            <a:endParaRPr lang="fr-FR" u="sng" smtClean="0"/>
          </a:p>
        </p:txBody>
      </p:sp>
      <p:sp>
        <p:nvSpPr>
          <p:cNvPr id="3" name="Espace réservé du contenu 2"/>
          <p:cNvSpPr>
            <a:spLocks noGrp="1"/>
          </p:cNvSpPr>
          <p:nvPr>
            <p:ph idx="1"/>
          </p:nvPr>
        </p:nvSpPr>
        <p:spPr/>
        <p:txBody>
          <a:bodyPr>
            <a:normAutofit lnSpcReduction="10000"/>
          </a:bodyPr>
          <a:lstStyle/>
          <a:p>
            <a:pPr marL="274320" indent="-274320" algn="just" fontAlgn="auto">
              <a:spcAft>
                <a:spcPts val="0"/>
              </a:spcAft>
              <a:buClr>
                <a:schemeClr val="accent3"/>
              </a:buClr>
              <a:buFont typeface="Wingdings 2"/>
              <a:buChar char=""/>
              <a:defRPr/>
            </a:pPr>
            <a:r>
              <a:rPr lang="fr-FR" dirty="0" smtClean="0"/>
              <a:t>Imaginez que vous êtes de jeunes stylistes à la recherche de votre place au soleil. Vous participez au concours « L’étoile de l’originalité ». Vous devez choisir une vedette que vous devrez habiller de la tête aux pieds (n’oubliez pas les accessoires) pour une certaine occasion (à définir). Vous présenterez ensuite votre choix à vos camarades. Vous devrez être persuasifs et originaux, mais aussi rapides. Le vainqueur du concours sera désigné par vote. Le prix décerné est l’étoile de l’originalité.</a:t>
            </a:r>
          </a:p>
          <a:p>
            <a:pPr marL="274320" indent="-274320" algn="just" fontAlgn="auto">
              <a:spcAft>
                <a:spcPts val="0"/>
              </a:spcAft>
              <a:buClr>
                <a:schemeClr val="accent3"/>
              </a:buClr>
              <a:buFont typeface="Wingdings 2"/>
              <a:buChar char=""/>
              <a:defRPr/>
            </a:pPr>
            <a:r>
              <a:rPr lang="fr-FR" dirty="0" smtClean="0"/>
              <a:t>Que le meilleur gagne !</a:t>
            </a:r>
          </a:p>
          <a:p>
            <a:pPr marL="274320" indent="-274320" algn="just" fontAlgn="auto">
              <a:spcAft>
                <a:spcPts val="0"/>
              </a:spcAft>
              <a:buClr>
                <a:schemeClr val="accent3"/>
              </a:buClr>
              <a:buFont typeface="Wingdings 2"/>
              <a:buNone/>
              <a:defRPr/>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p:txBody>
          <a:bodyPr/>
          <a:lstStyle/>
          <a:p>
            <a:pPr algn="ctr"/>
            <a:r>
              <a:rPr lang="sl-SI" smtClean="0"/>
              <a:t>Evaluation</a:t>
            </a:r>
            <a:endParaRPr lang="fr-FR" smtClean="0"/>
          </a:p>
        </p:txBody>
      </p:sp>
      <p:sp>
        <p:nvSpPr>
          <p:cNvPr id="26626" name="Espace réservé du contenu 2"/>
          <p:cNvSpPr>
            <a:spLocks noGrp="1"/>
          </p:cNvSpPr>
          <p:nvPr>
            <p:ph idx="1"/>
          </p:nvPr>
        </p:nvSpPr>
        <p:spPr/>
        <p:txBody>
          <a:bodyPr/>
          <a:lstStyle/>
          <a:p>
            <a:pPr algn="just">
              <a:buFont typeface="Wingdings 2" pitchFamily="18" charset="2"/>
              <a:buNone/>
            </a:pPr>
            <a:r>
              <a:rPr lang="sl-SI" smtClean="0"/>
              <a:t>	L’évaluation pourrait se faire en fonction des niveaux sous forme d’expression orale ou sous la forme de production écrite.</a:t>
            </a:r>
            <a:endParaRPr lang="fr-FR"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140</TotalTime>
  <Words>578</Words>
  <Application>Microsoft Office PowerPoint</Application>
  <PresentationFormat>On-screen Show (4:3)</PresentationFormat>
  <Paragraphs>80</Paragraphs>
  <Slides>7</Slides>
  <Notes>7</Notes>
  <HiddenSlides>0</HiddenSlides>
  <MMClips>0</MMClips>
  <ScaleCrop>false</ScaleCrop>
  <HeadingPairs>
    <vt:vector size="6" baseType="variant">
      <vt:variant>
        <vt:lpstr>Fonts Used</vt:lpstr>
      </vt:variant>
      <vt:variant>
        <vt:i4>6</vt:i4>
      </vt:variant>
      <vt:variant>
        <vt:lpstr>Design Template</vt:lpstr>
      </vt:variant>
      <vt:variant>
        <vt:i4>4</vt:i4>
      </vt:variant>
      <vt:variant>
        <vt:lpstr>Slide Titles</vt:lpstr>
      </vt:variant>
      <vt:variant>
        <vt:i4>7</vt:i4>
      </vt:variant>
    </vt:vector>
  </HeadingPairs>
  <TitlesOfParts>
    <vt:vector size="17" baseType="lpstr">
      <vt:lpstr>Constantia</vt:lpstr>
      <vt:lpstr>Arial</vt:lpstr>
      <vt:lpstr>Calibri</vt:lpstr>
      <vt:lpstr>Wingdings 2</vt:lpstr>
      <vt:lpstr>Garamond</vt:lpstr>
      <vt:lpstr>Times New Roman</vt:lpstr>
      <vt:lpstr>Débit</vt:lpstr>
      <vt:lpstr>Débit</vt:lpstr>
      <vt:lpstr>Débit</vt:lpstr>
      <vt:lpstr>Débit</vt:lpstr>
      <vt:lpstr>Slide 1</vt:lpstr>
      <vt:lpstr>Slide 2</vt:lpstr>
      <vt:lpstr>Supports </vt:lpstr>
      <vt:lpstr>Supports (suite)</vt:lpstr>
      <vt:lpstr>Déroulement d’une séquence</vt:lpstr>
      <vt:lpstr>Scénario ou tâches à effectuer</vt:lpstr>
      <vt:lpstr>Evaluation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STYLISTES EPHEMERES DU TAPIS ROUGE (ou stylistes en herbe)</dc:title>
  <dc:creator>mama</dc:creator>
  <cp:lastModifiedBy>Jezerka</cp:lastModifiedBy>
  <cp:revision>18</cp:revision>
  <dcterms:created xsi:type="dcterms:W3CDTF">2009-04-02T22:10:19Z</dcterms:created>
  <dcterms:modified xsi:type="dcterms:W3CDTF">2009-04-05T17:11:08Z</dcterms:modified>
</cp:coreProperties>
</file>